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78" r:id="rId3"/>
    <p:sldId id="279" r:id="rId4"/>
    <p:sldId id="281" r:id="rId5"/>
    <p:sldId id="282" r:id="rId6"/>
    <p:sldId id="277" r:id="rId7"/>
  </p:sldIdLst>
  <p:sldSz cx="9144000" cy="6858000" type="screen4x3"/>
  <p:notesSz cx="6864350" cy="99964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3EA"/>
    <a:srgbClr val="01223D"/>
    <a:srgbClr val="0099CC"/>
    <a:srgbClr val="88CEF0"/>
    <a:srgbClr val="EBEDEF"/>
    <a:srgbClr val="D2D7DA"/>
    <a:srgbClr val="01223C"/>
    <a:srgbClr val="99FFCC"/>
    <a:srgbClr val="FF33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86142" autoAdjust="0"/>
  </p:normalViewPr>
  <p:slideViewPr>
    <p:cSldViewPr>
      <p:cViewPr>
        <p:scale>
          <a:sx n="85" d="100"/>
          <a:sy n="85" d="100"/>
        </p:scale>
        <p:origin x="-931" y="8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880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471" y="0"/>
            <a:ext cx="2974879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7067"/>
            <a:ext cx="2974880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471" y="9497067"/>
            <a:ext cx="2974879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FD0FE-6AF9-463D-BE2E-90940D3156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5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880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 55" pitchFamily="2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471" y="0"/>
            <a:ext cx="2974879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Univers 55" pitchFamily="2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9300"/>
            <a:ext cx="499903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91" y="4747729"/>
            <a:ext cx="5035168" cy="449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7067"/>
            <a:ext cx="2974880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Univers 55" pitchFamily="2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471" y="9497067"/>
            <a:ext cx="2974879" cy="4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Univers 55" pitchFamily="2" charset="0"/>
              </a:defRPr>
            </a:lvl1pPr>
          </a:lstStyle>
          <a:p>
            <a:fld id="{EEB138D7-E950-4F22-B1FC-BF0B56A032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28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10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86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548322"/>
            <a:ext cx="2520000" cy="90562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755650" y="1138238"/>
            <a:ext cx="6624736" cy="494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de-DE" baseline="0" dirty="0">
                <a:solidFill>
                  <a:srgbClr val="01223C"/>
                </a:solidFill>
              </a:defRPr>
            </a:lvl1pPr>
          </a:lstStyle>
          <a:p>
            <a:pPr lvl="0"/>
            <a:r>
              <a:rPr lang="de-DE" dirty="0" smtClean="0"/>
              <a:t>Folie mit einem großen Bild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03292"/>
            <a:ext cx="1494000" cy="5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5B85C-30D3-4FB7-8A73-8A4D1DD17985}" type="datetimeFigureOut">
              <a:rPr lang="de-DE" smtClean="0"/>
              <a:t>11.09.2018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0CE-BD44-4DA8-AB62-FC7DFC7E65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1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548322"/>
            <a:ext cx="2520000" cy="90562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548322"/>
            <a:ext cx="2520000" cy="90562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548322"/>
            <a:ext cx="2520000" cy="90562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oti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548322"/>
            <a:ext cx="2520000" cy="90562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1" y="2160000"/>
            <a:ext cx="8765998" cy="4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548322"/>
            <a:ext cx="2520000" cy="90562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49" y="6498902"/>
            <a:ext cx="7663729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2160000"/>
            <a:ext cx="8766000" cy="4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548322"/>
            <a:ext cx="2520000" cy="90562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49" y="6498902"/>
            <a:ext cx="7663729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2160000"/>
            <a:ext cx="8766000" cy="4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0" y="1080000"/>
            <a:ext cx="6624736" cy="85060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aseline="0">
                <a:solidFill>
                  <a:srgbClr val="01223C"/>
                </a:solidFill>
              </a:defRPr>
            </a:lvl1pPr>
          </a:lstStyle>
          <a:p>
            <a:r>
              <a:rPr lang="de-DE" dirty="0" smtClean="0"/>
              <a:t>Titel der Folie in 24pt</a:t>
            </a:r>
            <a:br>
              <a:rPr lang="de-DE" dirty="0" smtClean="0"/>
            </a:br>
            <a:r>
              <a:rPr lang="de-DE" dirty="0" smtClean="0"/>
              <a:t>plus eine zweite Zeile (bei Bedarf)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80975" y="2174874"/>
            <a:ext cx="8782050" cy="4102101"/>
          </a:xfrm>
          <a:prstGeom prst="rect">
            <a:avLst/>
          </a:prstGeom>
          <a:solidFill>
            <a:srgbClr val="EB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03292"/>
            <a:ext cx="1494000" cy="53690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5650" y="2559050"/>
            <a:ext cx="7200900" cy="3317875"/>
          </a:xfrm>
          <a:prstGeom prst="rect">
            <a:avLst/>
          </a:prstGeom>
        </p:spPr>
        <p:txBody>
          <a:bodyPr/>
          <a:lstStyle>
            <a:lvl1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70000" marR="0" indent="-270000" algn="l" defTabSz="914400" rtl="0" eaLnBrk="1" fontAlgn="base" latinLnBrk="0" hangingPunct="1"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 lang="de-DE" sz="20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88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03292"/>
            <a:ext cx="1494000" cy="536907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80975" y="2174875"/>
            <a:ext cx="8782050" cy="4102100"/>
          </a:xfrm>
          <a:prstGeom prst="rect">
            <a:avLst/>
          </a:prstGeom>
          <a:solidFill>
            <a:srgbClr val="EB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98902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430131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755650" y="1080000"/>
            <a:ext cx="6624736" cy="85060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aseline="0">
                <a:solidFill>
                  <a:srgbClr val="01223C"/>
                </a:solidFill>
              </a:defRPr>
            </a:lvl1pPr>
          </a:lstStyle>
          <a:p>
            <a:r>
              <a:rPr lang="de-DE" dirty="0" smtClean="0"/>
              <a:t>Folie mit Text und zwei Bildern</a:t>
            </a:r>
            <a:br>
              <a:rPr lang="de-DE" dirty="0" smtClean="0"/>
            </a:br>
            <a:r>
              <a:rPr lang="de-DE" dirty="0" smtClean="0"/>
              <a:t>plus eine zweite Zeile (bei Bedarf)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8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5650" y="6453336"/>
            <a:ext cx="7663728" cy="170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| Autor | Datum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908" y="6384565"/>
            <a:ext cx="486966" cy="168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DC90698-91A1-4DC9-94CB-E8310C13230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73" r:id="rId8"/>
    <p:sldLayoutId id="2147483651" r:id="rId9"/>
    <p:sldLayoutId id="2147483655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952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333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17145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1717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289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861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543300" indent="-190500" algn="l" rtl="0" fontAlgn="base">
        <a:lnSpc>
          <a:spcPts val="24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pos="954" userDrawn="1">
          <p15:clr>
            <a:srgbClr val="F26B43"/>
          </p15:clr>
        </p15:guide>
        <p15:guide id="4" pos="1927" userDrawn="1">
          <p15:clr>
            <a:srgbClr val="F26B43"/>
          </p15:clr>
        </p15:guide>
        <p15:guide id="5" pos="1433" userDrawn="1">
          <p15:clr>
            <a:srgbClr val="F26B43"/>
          </p15:clr>
        </p15:guide>
        <p15:guide id="6" pos="2391" userDrawn="1">
          <p15:clr>
            <a:srgbClr val="F26B43"/>
          </p15:clr>
        </p15:guide>
        <p15:guide id="7" pos="2873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3830" userDrawn="1">
          <p15:clr>
            <a:srgbClr val="F26B43"/>
          </p15:clr>
        </p15:guide>
        <p15:guide id="10" pos="4319" userDrawn="1">
          <p15:clr>
            <a:srgbClr val="F26B43"/>
          </p15:clr>
        </p15:guide>
        <p15:guide id="11" pos="4806" userDrawn="1">
          <p15:clr>
            <a:srgbClr val="F26B43"/>
          </p15:clr>
        </p15:guide>
        <p15:guide id="12" pos="5289" userDrawn="1">
          <p15:clr>
            <a:srgbClr val="F26B43"/>
          </p15:clr>
        </p15:guide>
        <p15:guide id="13" orient="horz" pos="717" userDrawn="1">
          <p15:clr>
            <a:srgbClr val="F26B43"/>
          </p15:clr>
        </p15:guide>
        <p15:guide id="14" orient="horz" pos="1070" userDrawn="1">
          <p15:clr>
            <a:srgbClr val="F26B43"/>
          </p15:clr>
        </p15:guide>
        <p15:guide id="15" orient="horz" pos="1430" userDrawn="1">
          <p15:clr>
            <a:srgbClr val="F26B43"/>
          </p15:clr>
        </p15:guide>
        <p15:guide id="16" orient="horz" pos="1788" userDrawn="1">
          <p15:clr>
            <a:srgbClr val="F26B43"/>
          </p15:clr>
        </p15:guide>
        <p15:guide id="17" orient="horz" pos="2148" userDrawn="1">
          <p15:clr>
            <a:srgbClr val="F26B43"/>
          </p15:clr>
        </p15:guide>
        <p15:guide id="18" orient="horz" pos="2507" userDrawn="1">
          <p15:clr>
            <a:srgbClr val="F26B43"/>
          </p15:clr>
        </p15:guide>
        <p15:guide id="19" orient="horz" pos="2865" userDrawn="1">
          <p15:clr>
            <a:srgbClr val="F26B43"/>
          </p15:clr>
        </p15:guide>
        <p15:guide id="20" orient="horz" pos="3224" userDrawn="1">
          <p15:clr>
            <a:srgbClr val="F26B43"/>
          </p15:clr>
        </p15:guide>
        <p15:guide id="21" orient="horz" pos="3588" userDrawn="1">
          <p15:clr>
            <a:srgbClr val="F26B43"/>
          </p15:clr>
        </p15:guide>
        <p15:guide id="22" orient="horz" pos="3954" userDrawn="1">
          <p15:clr>
            <a:srgbClr val="F26B43"/>
          </p15:clr>
        </p15:guide>
        <p15:guide id="23" orient="horz" pos="357" userDrawn="1">
          <p15:clr>
            <a:srgbClr val="F26B43"/>
          </p15:clr>
        </p15:guide>
        <p15:guide id="24" orient="horz" pos="4320" userDrawn="1">
          <p15:clr>
            <a:srgbClr val="F26B43"/>
          </p15:clr>
        </p15:guide>
        <p15:guide id="28" pos="5520" userDrawn="1">
          <p15:clr>
            <a:srgbClr val="F26B43"/>
          </p15:clr>
        </p15:guide>
        <p15:guide id="29" orient="horz" pos="179" userDrawn="1">
          <p15:clr>
            <a:srgbClr val="F26B43"/>
          </p15:clr>
        </p15:guide>
        <p15:guide id="30" orient="horz" pos="4140" userDrawn="1">
          <p15:clr>
            <a:srgbClr val="F26B43"/>
          </p15:clr>
        </p15:guide>
        <p15:guide id="31" pos="114" userDrawn="1">
          <p15:clr>
            <a:srgbClr val="F26B43"/>
          </p15:clr>
        </p15:guide>
        <p15:guide id="32" orient="horz" pos="4206" userDrawn="1">
          <p15:clr>
            <a:srgbClr val="F26B43"/>
          </p15:clr>
        </p15:guide>
        <p15:guide id="33" pos="5646" userDrawn="1">
          <p15:clr>
            <a:srgbClr val="F26B43"/>
          </p15:clr>
        </p15:guide>
        <p15:guide id="34" orient="horz" pos="1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2276872"/>
            <a:ext cx="8568952" cy="1190228"/>
          </a:xfrm>
          <a:prstGeom prst="rect">
            <a:avLst/>
          </a:prstGeom>
        </p:spPr>
        <p:txBody>
          <a:bodyPr lIns="0" tIns="0" rIns="0" bIns="0" anchor="t" anchorCtr="0">
            <a:normAutofit fontScale="90000"/>
          </a:bodyPr>
          <a:lstStyle/>
          <a:p>
            <a:pPr algn="ctr"/>
            <a:r>
              <a:rPr lang="de-DE" sz="3300" dirty="0" smtClean="0">
                <a:solidFill>
                  <a:schemeClr val="bg1"/>
                </a:solidFill>
              </a:rPr>
              <a:t>Fachtag JBA</a:t>
            </a:r>
            <a:br>
              <a:rPr lang="de-DE" sz="3300" dirty="0" smtClean="0">
                <a:solidFill>
                  <a:schemeClr val="bg1"/>
                </a:solidFill>
              </a:rPr>
            </a:br>
            <a:r>
              <a:rPr lang="de-DE" sz="3600" dirty="0" smtClean="0">
                <a:solidFill>
                  <a:srgbClr val="C00000"/>
                </a:solidFill>
              </a:rPr>
              <a:t>Workshop Duale Ausbildung</a:t>
            </a:r>
            <a:r>
              <a:rPr lang="de-DE" sz="3200" dirty="0" smtClean="0">
                <a:solidFill>
                  <a:schemeClr val="bg1"/>
                </a:solidFill>
              </a:rPr>
              <a:t/>
            </a:r>
            <a:br>
              <a:rPr lang="de-DE" sz="3200" dirty="0" smtClean="0">
                <a:solidFill>
                  <a:schemeClr val="bg1"/>
                </a:solidFill>
              </a:rPr>
            </a:b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634315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Präsentation </a:t>
            </a:r>
            <a:r>
              <a:rPr lang="de-DE" sz="1600" dirty="0"/>
              <a:t>von </a:t>
            </a:r>
            <a:r>
              <a:rPr lang="de-DE" sz="1600" dirty="0" smtClean="0"/>
              <a:t>Marion Muerköster am 03.09.2018</a:t>
            </a:r>
            <a:endParaRPr lang="de-D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Duale Ausbildung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2 Lernorte/ Dauer 2 -3,5 Jahre</a:t>
            </a:r>
            <a:endParaRPr lang="de-DE" sz="3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4040188" cy="639762"/>
          </a:xfrm>
        </p:spPr>
        <p:txBody>
          <a:bodyPr/>
          <a:lstStyle/>
          <a:p>
            <a:r>
              <a:rPr lang="de-DE" dirty="0" smtClean="0"/>
              <a:t>Betrieb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11560" y="2852936"/>
            <a:ext cx="4040188" cy="2990061"/>
          </a:xfrm>
        </p:spPr>
        <p:txBody>
          <a:bodyPr/>
          <a:lstStyle/>
          <a:p>
            <a:r>
              <a:rPr lang="de-DE" dirty="0" smtClean="0"/>
              <a:t>Mit Bewerbung</a:t>
            </a:r>
          </a:p>
          <a:p>
            <a:r>
              <a:rPr lang="de-DE" dirty="0" smtClean="0"/>
              <a:t>Azubi</a:t>
            </a:r>
          </a:p>
          <a:p>
            <a:r>
              <a:rPr lang="de-DE" dirty="0" smtClean="0"/>
              <a:t>Berufsausbildungsvertrag</a:t>
            </a:r>
          </a:p>
          <a:p>
            <a:r>
              <a:rPr lang="de-DE" dirty="0" smtClean="0"/>
              <a:t>Zwischenprüfung/Ab-schlussprüfung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788024" y="2060848"/>
            <a:ext cx="4041775" cy="639762"/>
          </a:xfrm>
        </p:spPr>
        <p:txBody>
          <a:bodyPr/>
          <a:lstStyle/>
          <a:p>
            <a:r>
              <a:rPr lang="de-DE" dirty="0" smtClean="0"/>
              <a:t>Berufsschule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644008" y="2906712"/>
            <a:ext cx="4041775" cy="2898552"/>
          </a:xfrm>
        </p:spPr>
        <p:txBody>
          <a:bodyPr/>
          <a:lstStyle/>
          <a:p>
            <a:r>
              <a:rPr lang="de-DE" dirty="0" smtClean="0"/>
              <a:t>Schulpflicht</a:t>
            </a:r>
          </a:p>
          <a:p>
            <a:r>
              <a:rPr lang="de-DE" dirty="0" smtClean="0"/>
              <a:t>Begleitend 1-2 Tage/Woche oder Blockunterricht</a:t>
            </a:r>
          </a:p>
          <a:p>
            <a:r>
              <a:rPr lang="de-DE" dirty="0" smtClean="0"/>
              <a:t>Möglichkeit des Erwerbs eines höheren Schulabschlusses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25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/>
              <a:t>Statistische Abbruchzahlen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Vertragslösungsquote  Duale Ausbildung*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34446"/>
          </a:xfrm>
        </p:spPr>
        <p:txBody>
          <a:bodyPr>
            <a:normAutofit fontScale="25000" lnSpcReduction="20000"/>
          </a:bodyPr>
          <a:lstStyle/>
          <a:p>
            <a:r>
              <a:rPr lang="de-DE" sz="7200" dirty="0"/>
              <a:t>Schwankungsbereich seit 2010 zwischen 23-25%</a:t>
            </a:r>
          </a:p>
          <a:p>
            <a:r>
              <a:rPr lang="de-DE" sz="7200" dirty="0" smtClean="0"/>
              <a:t>„</a:t>
            </a:r>
            <a:r>
              <a:rPr lang="de-DE" sz="7200" dirty="0"/>
              <a:t>echte“ Quote ca. 12 -13% </a:t>
            </a:r>
            <a:endParaRPr lang="de-DE" sz="7200" dirty="0" smtClean="0"/>
          </a:p>
          <a:p>
            <a:endParaRPr lang="de-DE" sz="7200" dirty="0" smtClean="0"/>
          </a:p>
          <a:p>
            <a:pPr marL="0" indent="0">
              <a:buNone/>
            </a:pPr>
            <a:r>
              <a:rPr lang="de-DE" sz="7200" u="sng" dirty="0" smtClean="0"/>
              <a:t>die übrigen ca. 12 </a:t>
            </a:r>
            <a:r>
              <a:rPr lang="de-DE" sz="7200" u="sng" dirty="0"/>
              <a:t>% </a:t>
            </a:r>
            <a:endParaRPr lang="de-DE" sz="7200" u="sng" dirty="0" smtClean="0"/>
          </a:p>
          <a:p>
            <a:r>
              <a:rPr lang="de-DE" sz="7200" dirty="0" smtClean="0"/>
              <a:t>Wechsel </a:t>
            </a:r>
            <a:r>
              <a:rPr lang="de-DE" sz="7200" dirty="0"/>
              <a:t>an anderen Ausbildungsort oder in einen anderen Beruf,  örtliche Veränderungen</a:t>
            </a:r>
            <a:r>
              <a:rPr lang="de-DE" sz="7200" dirty="0" smtClean="0"/>
              <a:t>)</a:t>
            </a:r>
            <a:endParaRPr lang="de-DE" sz="7200" dirty="0"/>
          </a:p>
          <a:p>
            <a:pPr marL="0" indent="0">
              <a:buNone/>
            </a:pPr>
            <a:r>
              <a:rPr lang="de-DE" sz="7200" dirty="0" err="1" smtClean="0"/>
              <a:t>Verträge:zunehmend</a:t>
            </a:r>
            <a:endParaRPr lang="de-DE" sz="7200" dirty="0"/>
          </a:p>
          <a:p>
            <a:pPr marL="0" indent="0">
              <a:buNone/>
            </a:pPr>
            <a:r>
              <a:rPr lang="de-DE" sz="4800" dirty="0" smtClean="0"/>
              <a:t>* Berufsbildungsbericht </a:t>
            </a:r>
            <a:r>
              <a:rPr lang="de-DE" sz="4800" dirty="0"/>
              <a:t>2018</a:t>
            </a:r>
          </a:p>
          <a:p>
            <a:pPr marL="0" indent="0">
              <a:buNone/>
            </a:pPr>
            <a:endParaRPr lang="de-DE" sz="7200" dirty="0"/>
          </a:p>
          <a:p>
            <a:pPr marL="0" indent="0">
              <a:buNone/>
            </a:pPr>
            <a:endParaRPr lang="de-DE" sz="72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900" dirty="0" smtClean="0"/>
              <a:t>*</a:t>
            </a:r>
            <a:endParaRPr lang="de-DE" sz="190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/>
          <a:lstStyle/>
          <a:p>
            <a:r>
              <a:rPr lang="de-DE" dirty="0"/>
              <a:t>Abbruchquote Studium*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</p:spPr>
        <p:txBody>
          <a:bodyPr>
            <a:normAutofit fontScale="25000" lnSpcReduction="20000"/>
          </a:bodyPr>
          <a:lstStyle/>
          <a:p>
            <a:r>
              <a:rPr lang="de-DE" sz="7200" dirty="0"/>
              <a:t>32% Universität</a:t>
            </a:r>
          </a:p>
          <a:p>
            <a:r>
              <a:rPr lang="de-DE" sz="7200" dirty="0"/>
              <a:t>27% Fachhochschule</a:t>
            </a:r>
          </a:p>
          <a:p>
            <a:endParaRPr lang="de-DE" sz="7200" dirty="0"/>
          </a:p>
          <a:p>
            <a:pPr marL="0" indent="0">
              <a:buNone/>
            </a:pPr>
            <a:r>
              <a:rPr lang="de-DE" sz="7200" u="sng" dirty="0"/>
              <a:t>Bei Verlassen der (Fach-)Hochschule</a:t>
            </a:r>
          </a:p>
          <a:p>
            <a:r>
              <a:rPr lang="de-DE" sz="7200" dirty="0"/>
              <a:t>Überwiegend Übergang in Berufsausbildung (43 %), </a:t>
            </a:r>
          </a:p>
          <a:p>
            <a:r>
              <a:rPr lang="de-DE" sz="7200" dirty="0"/>
              <a:t>Erwerbstätigkeit (31 %) </a:t>
            </a:r>
          </a:p>
          <a:p>
            <a:r>
              <a:rPr lang="de-DE" sz="7200" dirty="0"/>
              <a:t>Arbeitslos 11%</a:t>
            </a:r>
          </a:p>
          <a:p>
            <a:r>
              <a:rPr lang="de-DE" sz="7200" dirty="0"/>
              <a:t>Elternzeit 2%</a:t>
            </a:r>
          </a:p>
          <a:p>
            <a:r>
              <a:rPr lang="de-DE" sz="7200" dirty="0"/>
              <a:t>Praktikum 4</a:t>
            </a:r>
            <a:r>
              <a:rPr lang="de-DE" sz="7200" dirty="0" smtClean="0"/>
              <a:t>%</a:t>
            </a:r>
          </a:p>
          <a:p>
            <a:pPr>
              <a:buFont typeface="Arial" charset="0"/>
              <a:buChar char="•"/>
            </a:pPr>
            <a:r>
              <a:rPr lang="de-DE" sz="4800" dirty="0" smtClean="0"/>
              <a:t>DZHW-Dt</a:t>
            </a:r>
            <a:r>
              <a:rPr lang="de-DE" sz="4800" dirty="0"/>
              <a:t>. Zentrum für Hochschul- </a:t>
            </a:r>
            <a:r>
              <a:rPr lang="de-DE" sz="4800" dirty="0" smtClean="0"/>
              <a:t>u. Wissenschaftsforschung</a:t>
            </a:r>
            <a:r>
              <a:rPr lang="de-DE" sz="4800" dirty="0"/>
              <a:t>, 2015</a:t>
            </a:r>
          </a:p>
          <a:p>
            <a:endParaRPr lang="de-DE" sz="72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9646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908720"/>
            <a:ext cx="6624736" cy="432048"/>
          </a:xfrm>
        </p:spPr>
        <p:txBody>
          <a:bodyPr>
            <a:normAutofit fontScale="90000"/>
          </a:bodyPr>
          <a:lstStyle/>
          <a:p>
            <a:r>
              <a:rPr lang="de-DE" dirty="0"/>
              <a:t>Arbeitslosenzahlen Stand Juli </a:t>
            </a:r>
            <a:r>
              <a:rPr lang="de-DE" dirty="0" smtClean="0"/>
              <a:t>2018, Schule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/>
            </a:r>
            <a:br>
              <a:rPr lang="de-DE" dirty="0">
                <a:solidFill>
                  <a:srgbClr val="000000"/>
                </a:solidFill>
                <a:latin typeface="Calibri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80499"/>
              </p:ext>
            </p:extLst>
          </p:nvPr>
        </p:nvGraphicFramePr>
        <p:xfrm>
          <a:off x="755576" y="1268760"/>
          <a:ext cx="7848869" cy="5427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535"/>
                <a:gridCol w="708875"/>
                <a:gridCol w="708875"/>
                <a:gridCol w="1096051"/>
                <a:gridCol w="708875"/>
                <a:gridCol w="1024880"/>
                <a:gridCol w="882535"/>
                <a:gridCol w="953708"/>
                <a:gridCol w="882535"/>
              </a:tblGrid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15-65 Jahre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36224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insgesamt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kein Schulabschluss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ESA, MSA, FH-Reife, Abitur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ohne Angabe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Schleswig-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84.445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12.541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14,85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59.642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70,63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12.262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14,52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Holstein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Hamburg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65.944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9.268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14,05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47.501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72,03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9.175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13,91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 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 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15-25 Jahre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36224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insgesamt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kein Schulabschluss 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ESA, MSA, FH-Reife, Abitur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ohne Angabe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26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Schleswig-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9.704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1.650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17,00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7.272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74,94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782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8,06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Holstein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Hamburg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5.561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1.589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28,57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3.921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70,51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440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7,91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15-20 Jahre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36224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insgesamt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kein Schulabschluss 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ESA, MSA, FH-Reife, Abitur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ohne Angabe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Schleswig-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1.981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439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22,16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1.406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70,97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136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6,87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Holstein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  <a:tr h="18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Hamburg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152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16,54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740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80,52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2,94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5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Arbeitslosenzahlen Stand Juli </a:t>
            </a:r>
            <a:r>
              <a:rPr lang="de-DE" dirty="0" smtClean="0"/>
              <a:t>2018, Beruf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/>
            </a:r>
            <a:br>
              <a:rPr lang="de-DE" dirty="0">
                <a:solidFill>
                  <a:srgbClr val="000000"/>
                </a:solidFill>
                <a:latin typeface="Calibri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81600"/>
              </p:ext>
            </p:extLst>
          </p:nvPr>
        </p:nvGraphicFramePr>
        <p:xfrm>
          <a:off x="539552" y="1628798"/>
          <a:ext cx="7355607" cy="5022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664"/>
                <a:gridCol w="565897"/>
                <a:gridCol w="565897"/>
                <a:gridCol w="400798"/>
                <a:gridCol w="1199167"/>
                <a:gridCol w="704529"/>
                <a:gridCol w="1034068"/>
                <a:gridCol w="704529"/>
                <a:gridCol w="704529"/>
                <a:gridCol w="704529"/>
              </a:tblGrid>
              <a:tr h="2404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15-65 Jahre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75008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insgesamt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ohne abgeschlossene Berufsausbildung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betriebliche/ schulische/ akademische Ausbildung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ohne Angabe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Schleswig- Holstein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84.445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42.445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50,26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37.907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44,89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4.093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4,85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Hamburg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65.944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36.354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55,13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29.587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44,87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2404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15-25 Jahre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70251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insgesamt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ohne abgeschlossene Berufsausbildung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betriebliche/ schulische/ akademische Ausbildung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ohne Angabe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Schleswig- Holstein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9.704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6.275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64,66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3.067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31,61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362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3,73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Hamburg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5.561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3.691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66,37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1.869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33,61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2404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15-20 Jahre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70251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insgesamt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ohne abgeschlossene Berufsausbildung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Prozent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betriebliche/ schulische/ akademische Ausbildung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ohne Angabe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Prozent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Schleswig- Holstein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1.981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1.601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80,82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290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14,64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4,54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  <a:tr h="177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Hamburg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 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769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83,68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150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16,32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0,00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2" marR="5882" marT="588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7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6000" y="2339975"/>
            <a:ext cx="5324475" cy="1117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Vielen Dank für Ihre</a:t>
            </a: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Aufmerksamkeit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90698-91A1-4DC9-94CB-E8310C13230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0125" y="4549508"/>
            <a:ext cx="2316163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DE" sz="1100" b="1" dirty="0" smtClean="0">
                <a:latin typeface="+mn-lt"/>
              </a:rPr>
              <a:t>Jugendamtsleiterin, 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DE" sz="1100" b="1" dirty="0" smtClean="0">
                <a:latin typeface="+mn-lt"/>
              </a:rPr>
              <a:t>Marion Muerköster</a:t>
            </a:r>
            <a:endParaRPr lang="de-DE" sz="1100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endParaRPr lang="de-DE" sz="1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vorlage_LH_Ki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91970"/>
      </a:accent1>
      <a:accent2>
        <a:srgbClr val="B2B2B2"/>
      </a:accent2>
      <a:accent3>
        <a:srgbClr val="FFFFFF"/>
      </a:accent3>
      <a:accent4>
        <a:srgbClr val="000000"/>
      </a:accent4>
      <a:accent5>
        <a:srgbClr val="ABABBB"/>
      </a:accent5>
      <a:accent6>
        <a:srgbClr val="A1A1A1"/>
      </a:accent6>
      <a:hlink>
        <a:srgbClr val="CC0000"/>
      </a:hlink>
      <a:folHlink>
        <a:srgbClr val="000099"/>
      </a:folHlink>
    </a:clrScheme>
    <a:fontScheme name="pp_vorlage_LH_Ki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vorlage_LH_Ki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LH_Ki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LH_Ki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Bildschirmpräsentation (4:3)</PresentationFormat>
  <Paragraphs>282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pp_vorlage_LH_Kiel</vt:lpstr>
      <vt:lpstr>Fachtag JBA Workshop Duale Ausbildung </vt:lpstr>
      <vt:lpstr>Duale Ausbildung 2 Lernorte/ Dauer 2 -3,5 Jahre</vt:lpstr>
      <vt:lpstr>Statistische Abbruchzahlen</vt:lpstr>
      <vt:lpstr>Arbeitslosenzahlen Stand Juli 2018, Schule </vt:lpstr>
      <vt:lpstr>Arbeitslosenzahlen Stand Juli 2018, Beruf 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 der Stadt Kiel</dc:title>
  <dc:creator>Marco Naumann</dc:creator>
  <cp:lastModifiedBy>Muerkoester</cp:lastModifiedBy>
  <cp:revision>251</cp:revision>
  <cp:lastPrinted>2018-07-19T13:44:20Z</cp:lastPrinted>
  <dcterms:created xsi:type="dcterms:W3CDTF">2007-09-17T13:08:51Z</dcterms:created>
  <dcterms:modified xsi:type="dcterms:W3CDTF">2018-09-11T09:56:00Z</dcterms:modified>
</cp:coreProperties>
</file>