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6" r:id="rId2"/>
    <p:sldId id="290" r:id="rId3"/>
    <p:sldId id="295" r:id="rId4"/>
    <p:sldId id="269" r:id="rId5"/>
    <p:sldId id="296" r:id="rId6"/>
    <p:sldId id="297" r:id="rId7"/>
    <p:sldId id="288" r:id="rId8"/>
    <p:sldId id="299" r:id="rId9"/>
    <p:sldId id="298" r:id="rId10"/>
    <p:sldId id="300" r:id="rId11"/>
    <p:sldId id="277" r:id="rId12"/>
    <p:sldId id="311" r:id="rId13"/>
    <p:sldId id="301" r:id="rId14"/>
    <p:sldId id="304" r:id="rId15"/>
    <p:sldId id="302" r:id="rId16"/>
    <p:sldId id="303" r:id="rId17"/>
    <p:sldId id="305" r:id="rId18"/>
    <p:sldId id="306" r:id="rId19"/>
    <p:sldId id="307" r:id="rId20"/>
    <p:sldId id="308" r:id="rId21"/>
    <p:sldId id="309" r:id="rId22"/>
    <p:sldId id="310" r:id="rId23"/>
  </p:sldIdLst>
  <p:sldSz cx="9144000" cy="6858000" type="screen4x3"/>
  <p:notesSz cx="6888163" cy="10020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3EA"/>
    <a:srgbClr val="01223D"/>
    <a:srgbClr val="0099CC"/>
    <a:srgbClr val="88CEF0"/>
    <a:srgbClr val="EBEDEF"/>
    <a:srgbClr val="D2D7DA"/>
    <a:srgbClr val="01223C"/>
    <a:srgbClr val="99FFCC"/>
    <a:srgbClr val="FF33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591" autoAdjust="0"/>
  </p:normalViewPr>
  <p:slideViewPr>
    <p:cSldViewPr>
      <p:cViewPr>
        <p:scale>
          <a:sx n="114" d="100"/>
          <a:sy n="114" d="100"/>
        </p:scale>
        <p:origin x="-88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200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965" y="1"/>
            <a:ext cx="2985199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9690"/>
            <a:ext cx="2985200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965" y="9519690"/>
            <a:ext cx="2985199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FD0FE-6AF9-463D-BE2E-90940D3156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5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200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 55" pitchFamily="2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965" y="1"/>
            <a:ext cx="2985199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Univers 55" pitchFamily="2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5013325" cy="3760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765" y="4759039"/>
            <a:ext cx="5052635" cy="451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9690"/>
            <a:ext cx="2985200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Univers 55" pitchFamily="2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965" y="9519690"/>
            <a:ext cx="2985199" cy="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7" tIns="46703" rIns="93407" bIns="46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Univers 55" pitchFamily="2" charset="0"/>
              </a:defRPr>
            </a:lvl1pPr>
          </a:lstStyle>
          <a:p>
            <a:fld id="{EEB138D7-E950-4F22-B1FC-BF0B56A032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28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10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3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3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3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86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10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86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9" y="547200"/>
            <a:ext cx="2519530" cy="90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975" y="2174875"/>
            <a:ext cx="8782050" cy="4102100"/>
          </a:xfrm>
          <a:prstGeom prst="rect">
            <a:avLst/>
          </a:prstGeom>
          <a:solidFill>
            <a:srgbClr val="EB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755650" y="1080000"/>
            <a:ext cx="6624736" cy="85060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aseline="0">
                <a:solidFill>
                  <a:srgbClr val="01223C"/>
                </a:solidFill>
              </a:defRPr>
            </a:lvl1pPr>
          </a:lstStyle>
          <a:p>
            <a:r>
              <a:rPr lang="de-DE" dirty="0" smtClean="0"/>
              <a:t>Folie mit Text und zwei Bildern</a:t>
            </a:r>
            <a:br>
              <a:rPr lang="de-DE" dirty="0" smtClean="0"/>
            </a:br>
            <a:r>
              <a:rPr lang="de-DE" dirty="0" smtClean="0"/>
              <a:t>plus eine zweite Zeile (bei Bedarf)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83" y="302400"/>
            <a:ext cx="1492905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755650" y="1138238"/>
            <a:ext cx="6624736" cy="494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de-DE" baseline="0" dirty="0">
                <a:solidFill>
                  <a:srgbClr val="01223C"/>
                </a:solidFill>
              </a:defRPr>
            </a:lvl1pPr>
          </a:lstStyle>
          <a:p>
            <a:pPr lvl="0"/>
            <a:r>
              <a:rPr lang="de-DE" dirty="0" smtClean="0"/>
              <a:t>Folie mit einem großen Bild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83" y="302400"/>
            <a:ext cx="1492905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3" y="547200"/>
            <a:ext cx="251953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3" y="547200"/>
            <a:ext cx="251953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3" y="547200"/>
            <a:ext cx="251953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3" y="547200"/>
            <a:ext cx="251953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2" y="2160000"/>
            <a:ext cx="8765996" cy="41349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3" y="547200"/>
            <a:ext cx="251953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49" y="6498902"/>
            <a:ext cx="7663729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2160000"/>
            <a:ext cx="8766000" cy="41349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3" y="547200"/>
            <a:ext cx="251953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49" y="6498902"/>
            <a:ext cx="7663729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2160000"/>
            <a:ext cx="8766000" cy="41349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3" y="547200"/>
            <a:ext cx="251953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0" y="1080000"/>
            <a:ext cx="6624736" cy="85060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aseline="0">
                <a:solidFill>
                  <a:srgbClr val="01223C"/>
                </a:solidFill>
              </a:defRPr>
            </a:lvl1pPr>
          </a:lstStyle>
          <a:p>
            <a:r>
              <a:rPr lang="de-DE" dirty="0" smtClean="0"/>
              <a:t>Titel der Folie in 24pt</a:t>
            </a:r>
            <a:br>
              <a:rPr lang="de-DE" dirty="0" smtClean="0"/>
            </a:br>
            <a:r>
              <a:rPr lang="de-DE" dirty="0" smtClean="0"/>
              <a:t>plus eine zweite Zeile (bei Bedarf)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80975" y="2174874"/>
            <a:ext cx="8782050" cy="4102101"/>
          </a:xfrm>
          <a:prstGeom prst="rect">
            <a:avLst/>
          </a:prstGeom>
          <a:solidFill>
            <a:srgbClr val="EB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200900" cy="3317875"/>
          </a:xfrm>
          <a:prstGeom prst="rect">
            <a:avLst/>
          </a:prstGeom>
        </p:spPr>
        <p:txBody>
          <a:bodyPr/>
          <a:lstStyle>
            <a:lvl1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83" y="302400"/>
            <a:ext cx="1492905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53336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384565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74" r:id="rId7"/>
    <p:sldLayoutId id="2147483675" r:id="rId8"/>
    <p:sldLayoutId id="2147483673" r:id="rId9"/>
    <p:sldLayoutId id="2147483651" r:id="rId10"/>
    <p:sldLayoutId id="21474836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952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333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1714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1717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289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861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5433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pos="954" userDrawn="1">
          <p15:clr>
            <a:srgbClr val="F26B43"/>
          </p15:clr>
        </p15:guide>
        <p15:guide id="4" pos="1927" userDrawn="1">
          <p15:clr>
            <a:srgbClr val="F26B43"/>
          </p15:clr>
        </p15:guide>
        <p15:guide id="5" pos="1433" userDrawn="1">
          <p15:clr>
            <a:srgbClr val="F26B43"/>
          </p15:clr>
        </p15:guide>
        <p15:guide id="6" pos="2391" userDrawn="1">
          <p15:clr>
            <a:srgbClr val="F26B43"/>
          </p15:clr>
        </p15:guide>
        <p15:guide id="7" pos="2873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3830" userDrawn="1">
          <p15:clr>
            <a:srgbClr val="F26B43"/>
          </p15:clr>
        </p15:guide>
        <p15:guide id="10" pos="4319" userDrawn="1">
          <p15:clr>
            <a:srgbClr val="F26B43"/>
          </p15:clr>
        </p15:guide>
        <p15:guide id="11" pos="4806" userDrawn="1">
          <p15:clr>
            <a:srgbClr val="F26B43"/>
          </p15:clr>
        </p15:guide>
        <p15:guide id="12" pos="5289" userDrawn="1">
          <p15:clr>
            <a:srgbClr val="F26B43"/>
          </p15:clr>
        </p15:guide>
        <p15:guide id="13" orient="horz" pos="717" userDrawn="1">
          <p15:clr>
            <a:srgbClr val="F26B43"/>
          </p15:clr>
        </p15:guide>
        <p15:guide id="14" orient="horz" pos="1070" userDrawn="1">
          <p15:clr>
            <a:srgbClr val="F26B43"/>
          </p15:clr>
        </p15:guide>
        <p15:guide id="15" orient="horz" pos="1430" userDrawn="1">
          <p15:clr>
            <a:srgbClr val="F26B43"/>
          </p15:clr>
        </p15:guide>
        <p15:guide id="16" orient="horz" pos="1788" userDrawn="1">
          <p15:clr>
            <a:srgbClr val="F26B43"/>
          </p15:clr>
        </p15:guide>
        <p15:guide id="17" orient="horz" pos="2148" userDrawn="1">
          <p15:clr>
            <a:srgbClr val="F26B43"/>
          </p15:clr>
        </p15:guide>
        <p15:guide id="18" orient="horz" pos="2507" userDrawn="1">
          <p15:clr>
            <a:srgbClr val="F26B43"/>
          </p15:clr>
        </p15:guide>
        <p15:guide id="19" orient="horz" pos="2865" userDrawn="1">
          <p15:clr>
            <a:srgbClr val="F26B43"/>
          </p15:clr>
        </p15:guide>
        <p15:guide id="20" orient="horz" pos="3224" userDrawn="1">
          <p15:clr>
            <a:srgbClr val="F26B43"/>
          </p15:clr>
        </p15:guide>
        <p15:guide id="21" orient="horz" pos="3588" userDrawn="1">
          <p15:clr>
            <a:srgbClr val="F26B43"/>
          </p15:clr>
        </p15:guide>
        <p15:guide id="22" orient="horz" pos="3954" userDrawn="1">
          <p15:clr>
            <a:srgbClr val="F26B43"/>
          </p15:clr>
        </p15:guide>
        <p15:guide id="23" orient="horz" pos="357" userDrawn="1">
          <p15:clr>
            <a:srgbClr val="F26B43"/>
          </p15:clr>
        </p15:guide>
        <p15:guide id="24" orient="horz" pos="4320" userDrawn="1">
          <p15:clr>
            <a:srgbClr val="F26B43"/>
          </p15:clr>
        </p15:guide>
        <p15:guide id="28" pos="5520" userDrawn="1">
          <p15:clr>
            <a:srgbClr val="F26B43"/>
          </p15:clr>
        </p15:guide>
        <p15:guide id="29" orient="horz" pos="179" userDrawn="1">
          <p15:clr>
            <a:srgbClr val="F26B43"/>
          </p15:clr>
        </p15:guide>
        <p15:guide id="30" orient="horz" pos="4140" userDrawn="1">
          <p15:clr>
            <a:srgbClr val="F26B43"/>
          </p15:clr>
        </p15:guide>
        <p15:guide id="31" pos="114" userDrawn="1">
          <p15:clr>
            <a:srgbClr val="F26B43"/>
          </p15:clr>
        </p15:guide>
        <p15:guide id="32" orient="horz" pos="4206" userDrawn="1">
          <p15:clr>
            <a:srgbClr val="F26B43"/>
          </p15:clr>
        </p15:guide>
        <p15:guide id="33" pos="5646" userDrawn="1">
          <p15:clr>
            <a:srgbClr val="F26B43"/>
          </p15:clr>
        </p15:guide>
        <p15:guide id="34" orient="horz" pos="1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ommunalpolitik.kiel.de/bi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ommunalpolitik.kiel.de/bi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6000" y="2340000"/>
            <a:ext cx="7634290" cy="1190228"/>
          </a:xfrm>
          <a:prstGeom prst="rect">
            <a:avLst/>
          </a:prstGeom>
        </p:spPr>
        <p:txBody>
          <a:bodyPr lIns="0" tIns="0" rIns="0" bIns="0" anchor="t" anchorCtr="0">
            <a:normAutofit fontScale="90000"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Wer? Wie? Was?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Kommunalpolitik in Kiel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7. Februar 2019 im Atelierhaus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Bringen Sie sich aktiv ein…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Kommunalwahl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Kontakt zu und Nachfragen bei Ratsmitgliedern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Einwohnerfragestunde in der Ratsversammlung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Bürgerbegehren und Bürgerentscheid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Wahl des Oberbürgermeisters/der Oberbürgermeisterin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Kontakt zu und Nachfragen bei Verwaltung („Zuständigkeitsfinder“)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(…)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1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6000" y="2339975"/>
            <a:ext cx="5324475" cy="1117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Vielen Dank für Ihre</a:t>
            </a: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Aufmerksamkeit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Kommunalpolitik in Kiel | Stefanie Skuppin | 07.02.2019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0125" y="4548188"/>
            <a:ext cx="2316163" cy="99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DE" sz="1100" b="1" dirty="0">
                <a:latin typeface="+mn-lt"/>
              </a:rPr>
              <a:t>Informationen zu </a:t>
            </a:r>
            <a:r>
              <a:rPr lang="de-DE" sz="1100" b="1" dirty="0" smtClean="0">
                <a:latin typeface="+mn-lt"/>
              </a:rPr>
              <a:t>Bildrechten</a:t>
            </a:r>
            <a:endParaRPr lang="de-DE" sz="1100" b="1" dirty="0">
              <a:latin typeface="+mn-lt"/>
            </a:endParaRPr>
          </a:p>
          <a:p>
            <a:pPr algn="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DE" sz="1100" dirty="0" smtClean="0">
                <a:latin typeface="+mn-lt"/>
              </a:rPr>
              <a:t>Bilddatenbank der Landeshauptstadt Kiel</a:t>
            </a:r>
            <a:endParaRPr lang="de-DE" sz="11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endParaRPr lang="de-DE" sz="1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6000" y="2340000"/>
            <a:ext cx="7634290" cy="1190228"/>
          </a:xfrm>
          <a:prstGeom prst="rect">
            <a:avLst/>
          </a:prstGeom>
        </p:spPr>
        <p:txBody>
          <a:bodyPr lIns="0" tIns="0" rIns="0" bIns="0" anchor="t" anchorCtr="0">
            <a:normAutofit fontScale="90000"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Wer? Wie? Was?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Kommunalpolitik in Kiel</a:t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7. Februar 2019 im Atelierhaus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Informieren Sie sich…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 Infosystem Kommunalpolitik (</a:t>
            </a:r>
            <a:r>
              <a:rPr lang="de-DE" dirty="0" err="1" smtClean="0"/>
              <a:t>Ratsinfo</a:t>
            </a:r>
            <a:r>
              <a:rPr lang="de-DE" dirty="0" smtClean="0"/>
              <a:t> Kiel, </a:t>
            </a:r>
            <a:r>
              <a:rPr lang="de-DE" dirty="0"/>
              <a:t>ALLRIS):</a:t>
            </a:r>
            <a:br>
              <a:rPr lang="de-DE" dirty="0"/>
            </a:b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kommunalpolitik.kiel.de/bi</a:t>
            </a:r>
            <a:r>
              <a:rPr lang="de-DE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durch Zuhören bei den Sitzungen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durch Ansehen der Ratsversammlung im </a:t>
            </a:r>
            <a:r>
              <a:rPr lang="de-DE" dirty="0"/>
              <a:t>Offenen </a:t>
            </a:r>
            <a:r>
              <a:rPr lang="de-DE" dirty="0" smtClean="0"/>
              <a:t>Kanal</a:t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4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Informieren Sie sich…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 Infosystem Kommunalpolitik (</a:t>
            </a:r>
            <a:r>
              <a:rPr lang="de-DE" dirty="0" err="1" smtClean="0"/>
              <a:t>Ratsinfo</a:t>
            </a:r>
            <a:r>
              <a:rPr lang="de-DE" dirty="0" smtClean="0"/>
              <a:t> Kiel, </a:t>
            </a:r>
            <a:r>
              <a:rPr lang="de-DE" dirty="0"/>
              <a:t>ALLRIS):</a:t>
            </a:r>
            <a:br>
              <a:rPr lang="de-DE" dirty="0"/>
            </a:b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kommunalpolitik.kiel.de/bi</a:t>
            </a:r>
            <a:r>
              <a:rPr lang="de-DE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durch Zuhören bei den Sitzungen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durch Ansehen der Ratsversammlung im </a:t>
            </a:r>
            <a:r>
              <a:rPr lang="de-DE" dirty="0"/>
              <a:t>Offenen </a:t>
            </a:r>
            <a:r>
              <a:rPr lang="de-DE" dirty="0" smtClean="0"/>
              <a:t>Kanal</a:t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durch Anruf oder E-Mail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bei </a:t>
            </a:r>
            <a:r>
              <a:rPr lang="de-DE" dirty="0"/>
              <a:t>Mitgliedern der Ratsversammlung und der Ausschüsse oder der Ortsbeiräte (Kontakt über ALLRIS)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bei der Verwaltung (Tel. 115 oder Zuständigkeitsfinder)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5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Machen Sie mit…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Kommunalwahl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Wahl des Oberbürgermeisters/der </a:t>
            </a:r>
            <a:r>
              <a:rPr lang="de-DE" dirty="0" smtClean="0"/>
              <a:t>Oberbürgermeisterin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Bürgerbeteiligungsverfahren (Workshops usw.)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Bürgerbegehren (Unterschriftensammlung, falls dafür)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Bürgerentscheid (Abstimmung dafür oder dagegen)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2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Werden Sie aktiv…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344742" cy="3317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Immer: Anregungen an die Politik oder die Verwaltung (s.o.)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2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Werden Sie aktiv…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344742" cy="3317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Immer: Anregungen an die Politik oder die Verwaltung (s.o.)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Ortsbeirat: Für Fragen/Ideen zum Stadtteil </a:t>
            </a:r>
            <a:br>
              <a:rPr lang="de-DE" dirty="0" smtClean="0"/>
            </a:br>
            <a:r>
              <a:rPr lang="de-DE" dirty="0" smtClean="0"/>
              <a:t>in Sitzung oder vorab per Telefon/Mail an Vorsitz:</a:t>
            </a:r>
            <a:br>
              <a:rPr lang="de-DE" dirty="0" smtClean="0"/>
            </a:br>
            <a:r>
              <a:rPr lang="de-DE" dirty="0" smtClean="0"/>
              <a:t>„Einwohnerinnen und Einwohner fragen und regen an“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Werden Sie aktiv…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344742" cy="3317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Immer: Anregungen an die Politik oder die Verwaltung (s.o.)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Ortsbeirat: Für Fragen/Ideen zum Stadtteil </a:t>
            </a:r>
            <a:br>
              <a:rPr lang="de-DE" dirty="0" smtClean="0"/>
            </a:br>
            <a:r>
              <a:rPr lang="de-DE" dirty="0" smtClean="0"/>
              <a:t>in Sitzung oder vorab per Telefon/Mail an Vorsitz:</a:t>
            </a:r>
            <a:br>
              <a:rPr lang="de-DE" dirty="0" smtClean="0"/>
            </a:br>
            <a:r>
              <a:rPr lang="de-DE" dirty="0" smtClean="0"/>
              <a:t>„Einwohnerinnen und Einwohner fragen und regen an“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Ausschuss: Ausnahmefall:</a:t>
            </a:r>
            <a:br>
              <a:rPr lang="de-DE" dirty="0" smtClean="0"/>
            </a:br>
            <a:r>
              <a:rPr lang="de-DE" dirty="0" smtClean="0"/>
              <a:t>Klärung mit Ausschussvorsitz, ob nach § 16 c Abs. 2 GO</a:t>
            </a:r>
            <a:br>
              <a:rPr lang="de-DE" dirty="0" smtClean="0"/>
            </a:br>
            <a:r>
              <a:rPr lang="de-DE" dirty="0" smtClean="0"/>
              <a:t>Anhörung als Sachkundige/r oder Betroffene/r möglich ist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34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Werden Sie aktiv…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344742" cy="3317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Immer: Anregungen an die Politik oder die Verwaltung (s.o.)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Ortsbeirat: Für Fragen/Ideen zum Stadtteil </a:t>
            </a:r>
            <a:br>
              <a:rPr lang="de-DE" dirty="0" smtClean="0"/>
            </a:br>
            <a:r>
              <a:rPr lang="de-DE" dirty="0" smtClean="0"/>
              <a:t>in Sitzung oder vorab per Telefon/Mail an Vorsitz:</a:t>
            </a:r>
            <a:br>
              <a:rPr lang="de-DE" dirty="0" smtClean="0"/>
            </a:br>
            <a:r>
              <a:rPr lang="de-DE" dirty="0" smtClean="0"/>
              <a:t>„Einwohnerinnen und Einwohner fragen und regen an“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Ausschuss: Ausnahmefall:</a:t>
            </a:r>
            <a:br>
              <a:rPr lang="de-DE" dirty="0" smtClean="0"/>
            </a:br>
            <a:r>
              <a:rPr lang="de-DE" dirty="0" smtClean="0"/>
              <a:t>Klärung mit Ausschussvorsitz, ob nach § 16 c Abs. 2 GO</a:t>
            </a:r>
            <a:br>
              <a:rPr lang="de-DE" dirty="0" smtClean="0"/>
            </a:br>
            <a:r>
              <a:rPr lang="de-DE" dirty="0" smtClean="0"/>
              <a:t>Anhörung als Sachkundige/r oder Betroffene/r möglich ist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Ratsversammlung: Einwohneranfrage (ohne Diskussion)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2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53200" y="3200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6000" y="2394000"/>
            <a:ext cx="8007350" cy="4206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baseline="0" dirty="0" smtClean="0"/>
              <a:t>Die</a:t>
            </a:r>
            <a:r>
              <a:rPr lang="de-DE" dirty="0" smtClean="0"/>
              <a:t> Landeshauptstadt Kiel hat das Recht, alle Angelegenheiten der örtlichen Gemeinschaft in eigener Verantwortung und auf eigene Kosten zu regeln.</a:t>
            </a:r>
            <a:endParaRPr lang="de-DE" baseline="0" dirty="0"/>
          </a:p>
          <a:p>
            <a:pPr>
              <a:spcAft>
                <a:spcPts val="800"/>
              </a:spcAft>
            </a:pPr>
            <a:r>
              <a:rPr lang="de-DE" b="1" dirty="0" smtClean="0"/>
              <a:t>Freiwillige</a:t>
            </a:r>
            <a:r>
              <a:rPr lang="de-DE" dirty="0" smtClean="0"/>
              <a:t> Aufgaben: 	keine Einschränkung, ob und wie und in 				welcher Intensität</a:t>
            </a:r>
          </a:p>
          <a:p>
            <a:pPr>
              <a:spcAft>
                <a:spcPts val="800"/>
              </a:spcAft>
            </a:pPr>
            <a:r>
              <a:rPr lang="de-DE" b="1" dirty="0" smtClean="0"/>
              <a:t>Pflichtige</a:t>
            </a:r>
            <a:r>
              <a:rPr lang="de-DE" dirty="0" smtClean="0"/>
              <a:t> Aufgaben:	durch Gesetz zur Erfüllung verpflichtet; aber 			frei bei dem Wie</a:t>
            </a:r>
          </a:p>
          <a:p>
            <a:pPr>
              <a:spcAft>
                <a:spcPts val="800"/>
              </a:spcAft>
            </a:pPr>
            <a:r>
              <a:rPr lang="de-DE" dirty="0" smtClean="0"/>
              <a:t>Entscheidung über wichtige Selbstverwaltungsaufgaben trifft die Ratsversammlung.</a:t>
            </a:r>
          </a:p>
          <a:p>
            <a:pPr>
              <a:spcAft>
                <a:spcPts val="800"/>
              </a:spcAft>
            </a:pPr>
            <a:r>
              <a:rPr lang="de-DE" dirty="0" smtClean="0"/>
              <a:t>Ausführung liegt beim Oberbürgermeister und seiner Verwaltung.</a:t>
            </a:r>
            <a:r>
              <a:rPr lang="de-DE" baseline="0" dirty="0"/>
              <a:t>	</a:t>
            </a:r>
            <a:endParaRPr lang="de-DE" baseline="0" dirty="0" smtClean="0"/>
          </a:p>
          <a:p>
            <a:pPr>
              <a:spcAft>
                <a:spcPts val="800"/>
              </a:spcAft>
            </a:pPr>
            <a:r>
              <a:rPr lang="de-DE" dirty="0"/>
              <a:t>	</a:t>
            </a:r>
            <a:r>
              <a:rPr lang="de-DE" dirty="0" smtClean="0"/>
              <a:t>Einflussmöglichkeit für Ratsversammlung und Kieler/innen</a:t>
            </a:r>
            <a:r>
              <a:rPr lang="de-DE" baseline="0" dirty="0" smtClean="0"/>
              <a:t>		</a:t>
            </a:r>
            <a:endParaRPr lang="de-DE" baseline="0" dirty="0"/>
          </a:p>
        </p:txBody>
      </p:sp>
      <p:sp>
        <p:nvSpPr>
          <p:cNvPr id="12" name="Titel 2"/>
          <p:cNvSpPr>
            <a:spLocks noGrp="1"/>
          </p:cNvSpPr>
          <p:nvPr>
            <p:ph type="title"/>
          </p:nvPr>
        </p:nvSpPr>
        <p:spPr>
          <a:xfrm>
            <a:off x="755650" y="1078125"/>
            <a:ext cx="7991224" cy="850602"/>
          </a:xfrm>
        </p:spPr>
        <p:txBody>
          <a:bodyPr anchor="t" anchorCtr="0"/>
          <a:lstStyle/>
          <a:p>
            <a:r>
              <a:rPr lang="de-DE" dirty="0" smtClean="0">
                <a:solidFill>
                  <a:srgbClr val="01223D"/>
                </a:solidFill>
              </a:rPr>
              <a:t>Selbstverwaltungsaufgaben</a:t>
            </a:r>
            <a:endParaRPr lang="de-DE" dirty="0">
              <a:solidFill>
                <a:srgbClr val="01223D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971600" y="5964982"/>
            <a:ext cx="503632" cy="231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0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Werden Sie aktiv…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344742" cy="3317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Immer: Anregungen an die Politik oder die Verwaltung (s.o.)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Ortsbeirat: Für Fragen/Ideen zum Stadtteil </a:t>
            </a:r>
            <a:br>
              <a:rPr lang="de-DE" dirty="0" smtClean="0"/>
            </a:br>
            <a:r>
              <a:rPr lang="de-DE" dirty="0" smtClean="0"/>
              <a:t>in Sitzung oder vorab per Telefon/Mail an Vorsitz:</a:t>
            </a:r>
            <a:br>
              <a:rPr lang="de-DE" dirty="0" smtClean="0"/>
            </a:br>
            <a:r>
              <a:rPr lang="de-DE" dirty="0" smtClean="0"/>
              <a:t>„Einwohnerinnen und Einwohner fragen und regen an“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Ausschuss: Ausnahmefall:</a:t>
            </a:r>
            <a:br>
              <a:rPr lang="de-DE" dirty="0" smtClean="0"/>
            </a:br>
            <a:r>
              <a:rPr lang="de-DE" dirty="0" smtClean="0"/>
              <a:t>Klärung mit Ausschussvorsitz, ob nach § 16 c Abs. 2 GO</a:t>
            </a:r>
            <a:br>
              <a:rPr lang="de-DE" dirty="0" smtClean="0"/>
            </a:br>
            <a:r>
              <a:rPr lang="de-DE" dirty="0" smtClean="0"/>
              <a:t>Anhörung als Sachkundige/r oder Betroffene/r möglich ist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Ratsversammlung: Einwohneranfrage (ohne Diskussion)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Bürgerbeteiligung anregen (direkt oder im Ortsbeirat)</a:t>
            </a:r>
          </a:p>
          <a:p>
            <a:pPr marL="0" indent="0">
              <a:buNone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Werden Sie aktiv…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344742" cy="3317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Immer: Anregungen an die Politik oder die Verwaltung (s.o.)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Ortsbeirat: Für Fragen/Ideen zum Stadtteil </a:t>
            </a:r>
            <a:br>
              <a:rPr lang="de-DE" dirty="0" smtClean="0"/>
            </a:br>
            <a:r>
              <a:rPr lang="de-DE" dirty="0" smtClean="0"/>
              <a:t>in Sitzung oder vorab per Telefon/Mail an Vorsitz:</a:t>
            </a:r>
            <a:br>
              <a:rPr lang="de-DE" dirty="0" smtClean="0"/>
            </a:br>
            <a:r>
              <a:rPr lang="de-DE" dirty="0" smtClean="0"/>
              <a:t>„Einwohnerinnen und Einwohner fragen und regen an“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Ausschuss: Ausnahmefall:</a:t>
            </a:r>
            <a:br>
              <a:rPr lang="de-DE" dirty="0" smtClean="0"/>
            </a:br>
            <a:r>
              <a:rPr lang="de-DE" dirty="0" smtClean="0"/>
              <a:t>Klärung mit Ausschussvorsitz, ob nach § 16 c Abs. 2 GO</a:t>
            </a:r>
            <a:br>
              <a:rPr lang="de-DE" dirty="0" smtClean="0"/>
            </a:br>
            <a:r>
              <a:rPr lang="de-DE" dirty="0" smtClean="0"/>
              <a:t>Anhörung als Sachkundige/r oder Betroffene/r möglich ist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Ratsversammlung: Einwohneranfrage (ohne Diskussion)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Bürgerbeteiligung anregen </a:t>
            </a:r>
            <a:r>
              <a:rPr lang="de-DE" dirty="0" smtClean="0"/>
              <a:t>(direkt oder im Ortsbeirat)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Bürgerbegehren initiieren, um Bürgerentscheid zu erreichen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Ute Heinecke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4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6000" y="2339975"/>
            <a:ext cx="5324475" cy="1117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Vielen Dank für Ihre</a:t>
            </a: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Aufmerksamkeit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Kommunalpolitik in Kiel | Ute Heinecke | 07.02.2019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4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53200" y="3200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6000" y="2394000"/>
            <a:ext cx="800735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dirty="0" smtClean="0"/>
              <a:t>Hier ist das Ob und das Wie der Aufgabenerfüllung durch Gesetz oder Rechtsverordnung vorgegeben.</a:t>
            </a:r>
          </a:p>
          <a:p>
            <a:pPr>
              <a:spcAft>
                <a:spcPts val="800"/>
              </a:spcAft>
            </a:pPr>
            <a:r>
              <a:rPr lang="de-DE" dirty="0" smtClean="0"/>
              <a:t>Aufgaben, die eigentlich im staatlichen Bereich liegen (Land, Bund).</a:t>
            </a:r>
          </a:p>
          <a:p>
            <a:pPr>
              <a:spcAft>
                <a:spcPts val="800"/>
              </a:spcAft>
            </a:pPr>
            <a:r>
              <a:rPr lang="de-DE" dirty="0" smtClean="0"/>
              <a:t>Übertragung aus Gründen der Zweckmäßigkeit und der Bürgernähe auf die Stadt Kiel.</a:t>
            </a:r>
          </a:p>
          <a:p>
            <a:pPr>
              <a:spcAft>
                <a:spcPts val="800"/>
              </a:spcAft>
            </a:pPr>
            <a:endParaRPr lang="de-DE" dirty="0" smtClean="0"/>
          </a:p>
          <a:p>
            <a:pPr>
              <a:spcAft>
                <a:spcPts val="800"/>
              </a:spcAft>
            </a:pPr>
            <a:r>
              <a:rPr lang="de-DE" dirty="0" smtClean="0"/>
              <a:t>Ausführung liegt in der alleinigen Verantwortung des Oberbürgermeisters und seiner Verwaltung.</a:t>
            </a:r>
          </a:p>
          <a:p>
            <a:pPr>
              <a:spcAft>
                <a:spcPts val="800"/>
              </a:spcAft>
            </a:pPr>
            <a:endParaRPr lang="de-DE" dirty="0" smtClean="0"/>
          </a:p>
          <a:p>
            <a:pPr>
              <a:spcAft>
                <a:spcPts val="800"/>
              </a:spcAft>
            </a:pPr>
            <a:r>
              <a:rPr lang="de-DE" dirty="0" smtClean="0"/>
              <a:t>	Keine Einflussmöglichkeit</a:t>
            </a:r>
            <a:r>
              <a:rPr lang="de-DE" baseline="0" dirty="0"/>
              <a:t>	</a:t>
            </a:r>
            <a:r>
              <a:rPr lang="de-DE" baseline="0" dirty="0" smtClean="0"/>
              <a:t>		</a:t>
            </a:r>
            <a:endParaRPr lang="de-DE" baseline="0" dirty="0"/>
          </a:p>
        </p:txBody>
      </p:sp>
      <p:sp>
        <p:nvSpPr>
          <p:cNvPr id="12" name="Titel 2"/>
          <p:cNvSpPr>
            <a:spLocks noGrp="1"/>
          </p:cNvSpPr>
          <p:nvPr>
            <p:ph type="title"/>
          </p:nvPr>
        </p:nvSpPr>
        <p:spPr>
          <a:xfrm>
            <a:off x="755650" y="1078125"/>
            <a:ext cx="7991224" cy="850602"/>
          </a:xfrm>
        </p:spPr>
        <p:txBody>
          <a:bodyPr anchor="t" anchorCtr="0"/>
          <a:lstStyle/>
          <a:p>
            <a:r>
              <a:rPr lang="de-DE" dirty="0" smtClean="0">
                <a:solidFill>
                  <a:srgbClr val="01223D"/>
                </a:solidFill>
              </a:rPr>
              <a:t>Aufgaben zur Erfüllung nach Weisung</a:t>
            </a:r>
            <a:endParaRPr lang="de-DE" dirty="0">
              <a:solidFill>
                <a:srgbClr val="01223D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Pfeil nach rechts 1"/>
          <p:cNvSpPr/>
          <p:nvPr/>
        </p:nvSpPr>
        <p:spPr>
          <a:xfrm>
            <a:off x="1043608" y="5733256"/>
            <a:ext cx="503632" cy="231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8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6000" y="2394000"/>
            <a:ext cx="4563713" cy="3411264"/>
          </a:xfrm>
          <a:prstGeom prst="rect">
            <a:avLst/>
          </a:prstGeom>
        </p:spPr>
        <p:txBody>
          <a:bodyPr lIns="0" tIns="0" rIns="0" bIns="0"/>
          <a:lstStyle/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d</a:t>
            </a:r>
            <a:r>
              <a:rPr lang="de-DE" dirty="0" smtClean="0"/>
              <a:t>ie gewählte politische Vertretung aller Kielerinnen und Kieler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 smtClean="0"/>
              <a:t>Wahl alle fünf Jahre </a:t>
            </a:r>
            <a:br>
              <a:rPr lang="de-DE" dirty="0" smtClean="0"/>
            </a:br>
            <a:r>
              <a:rPr lang="de-DE" dirty="0" smtClean="0"/>
              <a:t>(zuletzt 06.05.2018)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 smtClean="0"/>
              <a:t>Wahlergebnis ergibt Anzahl der </a:t>
            </a:r>
            <a:br>
              <a:rPr lang="de-DE" dirty="0" smtClean="0"/>
            </a:br>
            <a:r>
              <a:rPr lang="de-DE" dirty="0" smtClean="0"/>
              <a:t>Sitze für die Parteien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dirty="0" smtClean="0"/>
              <a:t>	Einflussmöglichkeit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 smtClean="0"/>
              <a:t>Ratsmitglieder arbeiten ehrenamtlich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080000"/>
            <a:ext cx="6624736" cy="843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de-DE" dirty="0" smtClean="0">
                <a:solidFill>
                  <a:srgbClr val="01223D"/>
                </a:solidFill>
              </a:rPr>
              <a:t>Ratsversammlung - Zusammensetzung</a:t>
            </a:r>
            <a:endParaRPr lang="de-DE" dirty="0">
              <a:solidFill>
                <a:srgbClr val="01223D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00" y="2276872"/>
            <a:ext cx="3552403" cy="254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>
          <a:xfrm>
            <a:off x="971600" y="4594076"/>
            <a:ext cx="503632" cy="231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ußzeilenplatzhalter 14"/>
          <p:cNvSpPr txBox="1">
            <a:spLocks/>
          </p:cNvSpPr>
          <p:nvPr/>
        </p:nvSpPr>
        <p:spPr>
          <a:xfrm>
            <a:off x="908050" y="651323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Kommunalpolitik in Kiel | Stefanie Skuppin | 07.02.2019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6000" y="2394000"/>
            <a:ext cx="4563713" cy="3339256"/>
          </a:xfrm>
          <a:prstGeom prst="rect">
            <a:avLst/>
          </a:prstGeom>
        </p:spPr>
        <p:txBody>
          <a:bodyPr lIns="0" tIns="0" rIns="0" bIns="0"/>
          <a:lstStyle/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l</a:t>
            </a:r>
            <a:r>
              <a:rPr lang="de-DE" dirty="0" smtClean="0"/>
              <a:t>egt Ziele und Grundsätze für die Verwaltung fest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t</a:t>
            </a:r>
            <a:r>
              <a:rPr lang="de-DE" dirty="0" smtClean="0"/>
              <a:t>rifft alle wichtigen Entscheidungen in Selbstverwaltungsaufgaben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ü</a:t>
            </a:r>
            <a:r>
              <a:rPr lang="de-DE" dirty="0" smtClean="0"/>
              <a:t>berwacht die Verwaltung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t</a:t>
            </a:r>
            <a:r>
              <a:rPr lang="de-DE" dirty="0" smtClean="0"/>
              <a:t>agt einmal im Monat </a:t>
            </a:r>
            <a:br>
              <a:rPr lang="de-DE" dirty="0" smtClean="0"/>
            </a:br>
            <a:r>
              <a:rPr lang="de-DE" dirty="0" smtClean="0"/>
              <a:t>in öffentlicher Sitzung </a:t>
            </a:r>
            <a:br>
              <a:rPr lang="de-DE" dirty="0" smtClean="0"/>
            </a:br>
            <a:r>
              <a:rPr lang="de-DE" dirty="0" smtClean="0"/>
              <a:t>(„Sie sind herzlich willkommen“)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w</a:t>
            </a:r>
            <a:r>
              <a:rPr lang="de-DE" dirty="0" smtClean="0"/>
              <a:t>ählt aus ihrer Mitte die oder den </a:t>
            </a:r>
            <a:br>
              <a:rPr lang="de-DE" dirty="0" smtClean="0"/>
            </a:br>
            <a:r>
              <a:rPr lang="de-DE" dirty="0" smtClean="0"/>
              <a:t>Vorsitzenden (Stadtpräsident/in)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de-DE" dirty="0" smtClean="0"/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080000"/>
            <a:ext cx="6624736" cy="843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de-DE" dirty="0" smtClean="0">
                <a:solidFill>
                  <a:srgbClr val="01223D"/>
                </a:solidFill>
              </a:rPr>
              <a:t>Ratsversammlung - Aufgaben</a:t>
            </a:r>
            <a:endParaRPr lang="de-DE" dirty="0">
              <a:solidFill>
                <a:srgbClr val="01223D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3089920" cy="2070246"/>
          </a:xfrm>
          <a:prstGeom prst="rect">
            <a:avLst/>
          </a:prstGeom>
        </p:spPr>
      </p:pic>
      <p:sp>
        <p:nvSpPr>
          <p:cNvPr id="9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9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6000" y="2394000"/>
            <a:ext cx="4563713" cy="3339256"/>
          </a:xfrm>
          <a:prstGeom prst="rect">
            <a:avLst/>
          </a:prstGeom>
        </p:spPr>
        <p:txBody>
          <a:bodyPr lIns="0" tIns="0" rIns="0" bIns="0"/>
          <a:lstStyle/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l</a:t>
            </a:r>
            <a:r>
              <a:rPr lang="de-DE" dirty="0" smtClean="0"/>
              <a:t>ädt zu den Sitzungen der Ratsversammlung ein und </a:t>
            </a:r>
            <a:br>
              <a:rPr lang="de-DE" dirty="0" smtClean="0"/>
            </a:br>
            <a:r>
              <a:rPr lang="de-DE" dirty="0" smtClean="0"/>
              <a:t>legt die Tagesordnung fest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l</a:t>
            </a:r>
            <a:r>
              <a:rPr lang="de-DE" dirty="0" smtClean="0"/>
              <a:t>eitet die Sitzungen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 smtClean="0"/>
              <a:t>„</a:t>
            </a:r>
            <a:r>
              <a:rPr lang="de-DE" dirty="0" err="1" smtClean="0"/>
              <a:t>primus</a:t>
            </a:r>
            <a:r>
              <a:rPr lang="de-DE" dirty="0" smtClean="0"/>
              <a:t> </a:t>
            </a:r>
            <a:r>
              <a:rPr lang="de-DE" dirty="0" err="1" smtClean="0"/>
              <a:t>inter</a:t>
            </a:r>
            <a:r>
              <a:rPr lang="de-DE" dirty="0" smtClean="0"/>
              <a:t> </a:t>
            </a:r>
            <a:r>
              <a:rPr lang="de-DE" dirty="0" err="1" smtClean="0"/>
              <a:t>pares</a:t>
            </a:r>
            <a:r>
              <a:rPr lang="de-DE" dirty="0" smtClean="0"/>
              <a:t>“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n</a:t>
            </a:r>
            <a:r>
              <a:rPr lang="de-DE" dirty="0" smtClean="0"/>
              <a:t>icht „Vorgesetzter“ der Ratsmitglieder („freies Mandat“)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080000"/>
            <a:ext cx="6624736" cy="843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de-DE" dirty="0" smtClean="0">
                <a:solidFill>
                  <a:srgbClr val="01223D"/>
                </a:solidFill>
              </a:rPr>
              <a:t>Stadtpräsident</a:t>
            </a:r>
            <a:endParaRPr lang="de-DE" dirty="0">
              <a:solidFill>
                <a:srgbClr val="01223D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8" y="2420888"/>
            <a:ext cx="2438371" cy="32403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60872" y="5726972"/>
            <a:ext cx="1587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Hans-Werner Tovar</a:t>
            </a:r>
            <a:endParaRPr lang="de-DE" sz="1200" b="1" dirty="0"/>
          </a:p>
        </p:txBody>
      </p:sp>
      <p:sp>
        <p:nvSpPr>
          <p:cNvPr id="9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0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6000" y="2320774"/>
            <a:ext cx="7848448" cy="348449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b="1" dirty="0" smtClean="0"/>
              <a:t>Einwohner/in</a:t>
            </a:r>
            <a:r>
              <a:rPr lang="de-DE" dirty="0" smtClean="0"/>
              <a:t> ist, wer in der Stadt Kiel wohnt.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dirty="0"/>
              <a:t>	</a:t>
            </a:r>
            <a:r>
              <a:rPr lang="de-DE" dirty="0" smtClean="0"/>
              <a:t>Einwohnerfragestunde in der Ratsversammlung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b="1" dirty="0" smtClean="0"/>
              <a:t>Bürger/innen</a:t>
            </a:r>
            <a:r>
              <a:rPr lang="de-DE" dirty="0" smtClean="0"/>
              <a:t> sind die zur Ratsversammlung wahlberechtigten Einwohner/innen.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dirty="0" smtClean="0"/>
              <a:t>	Ratsversammlung überträgt Entscheidung auf Bürger/innen 	(Bürgerentscheid)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dirty="0"/>
              <a:t>	</a:t>
            </a:r>
            <a:r>
              <a:rPr lang="de-DE" dirty="0" smtClean="0"/>
              <a:t>4% der Bürger/innen fordern Bürgerentscheid 	(Bürgerbegehren)</a:t>
            </a: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1080000"/>
            <a:ext cx="6624736" cy="83653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de-DE" dirty="0" smtClean="0">
                <a:solidFill>
                  <a:srgbClr val="01223D"/>
                </a:solidFill>
              </a:rPr>
              <a:t>Rechte für Einwohner/innen und Bürger/innen</a:t>
            </a:r>
            <a:endParaRPr lang="de-DE" dirty="0">
              <a:solidFill>
                <a:srgbClr val="01223D"/>
              </a:solidFill>
            </a:endParaRPr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>
            <a:off x="853344" y="2780928"/>
            <a:ext cx="503632" cy="231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853344" y="5013176"/>
            <a:ext cx="503632" cy="231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853344" y="4293096"/>
            <a:ext cx="503632" cy="231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6000" y="2394000"/>
            <a:ext cx="4563713" cy="3339256"/>
          </a:xfrm>
          <a:prstGeom prst="rect">
            <a:avLst/>
          </a:prstGeom>
        </p:spPr>
        <p:txBody>
          <a:bodyPr lIns="0" tIns="0" rIns="0" bIns="0"/>
          <a:lstStyle/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w</a:t>
            </a:r>
            <a:r>
              <a:rPr lang="de-DE" dirty="0" smtClean="0"/>
              <a:t>ird alle 6 Jahre direkt von den Bürgerinnen und Bürgern gewählt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l</a:t>
            </a:r>
            <a:r>
              <a:rPr lang="de-DE" dirty="0" smtClean="0"/>
              <a:t>eitet und organisiert die Verwaltung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i</a:t>
            </a:r>
            <a:r>
              <a:rPr lang="de-DE" dirty="0" smtClean="0"/>
              <a:t>st Dienstvorgesetzter aller Mitarbeiter/innen der Verwaltung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f</a:t>
            </a:r>
            <a:r>
              <a:rPr lang="de-DE" dirty="0" smtClean="0"/>
              <a:t>ührt Gesetze aus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dirty="0"/>
              <a:t>b</a:t>
            </a:r>
            <a:r>
              <a:rPr lang="de-DE" dirty="0" smtClean="0"/>
              <a:t>ereitet </a:t>
            </a:r>
            <a:r>
              <a:rPr lang="de-DE" dirty="0"/>
              <a:t>B</a:t>
            </a:r>
            <a:r>
              <a:rPr lang="de-DE" dirty="0" smtClean="0"/>
              <a:t>eschlüsse der Ratsversammlung vor, führt diese aus und berichtet über Umsetzungsstand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080000"/>
            <a:ext cx="6624736" cy="843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de-DE" dirty="0" smtClean="0">
                <a:solidFill>
                  <a:srgbClr val="01223D"/>
                </a:solidFill>
              </a:rPr>
              <a:t>Oberbürgermeister</a:t>
            </a:r>
            <a:endParaRPr lang="de-DE" dirty="0">
              <a:solidFill>
                <a:srgbClr val="01223D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040478" y="5726972"/>
            <a:ext cx="1303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Dr. Ulf Kämpfer</a:t>
            </a:r>
            <a:endParaRPr lang="de-DE" sz="1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76871"/>
            <a:ext cx="2428329" cy="3227015"/>
          </a:xfrm>
          <a:prstGeom prst="rect">
            <a:avLst/>
          </a:prstGeom>
        </p:spPr>
      </p:pic>
      <p:sp>
        <p:nvSpPr>
          <p:cNvPr id="9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3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Stadträtinnen und Stadträte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1224136" cy="18339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7" y="4365104"/>
            <a:ext cx="1211841" cy="16889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1228721" cy="18339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365104"/>
            <a:ext cx="1228721" cy="171250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907705" y="2348880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Bürgermeisterin</a:t>
            </a:r>
            <a:br>
              <a:rPr lang="de-DE" sz="1200" b="1" dirty="0" smtClean="0"/>
            </a:br>
            <a:r>
              <a:rPr lang="de-DE" sz="1200" b="1" dirty="0" smtClean="0"/>
              <a:t>Renate Treutel</a:t>
            </a:r>
          </a:p>
          <a:p>
            <a:endParaRPr lang="de-DE" sz="1200" dirty="0"/>
          </a:p>
          <a:p>
            <a:r>
              <a:rPr lang="de-DE" sz="1200" dirty="0" smtClean="0"/>
              <a:t>Stadträtin für Bildung, Jugend, Kultur und Kreative Stadt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907705" y="436510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Doris </a:t>
            </a:r>
            <a:r>
              <a:rPr lang="de-DE" sz="1200" b="1" dirty="0" err="1" smtClean="0"/>
              <a:t>Grondke</a:t>
            </a:r>
            <a:endParaRPr lang="de-DE" sz="1200" b="1" dirty="0" smtClean="0"/>
          </a:p>
          <a:p>
            <a:endParaRPr lang="de-DE" sz="1200" dirty="0"/>
          </a:p>
          <a:p>
            <a:r>
              <a:rPr lang="de-DE" sz="1200" dirty="0" smtClean="0"/>
              <a:t>Stadträtin für Stadtentwicklung und Umwelt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6300192" y="434976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Gerwin Stöcken</a:t>
            </a:r>
          </a:p>
          <a:p>
            <a:endParaRPr lang="de-DE" sz="1200" dirty="0"/>
          </a:p>
          <a:p>
            <a:r>
              <a:rPr lang="de-DE" sz="1200" dirty="0" smtClean="0"/>
              <a:t>Stadtrat für Soziales, Wohnen, Gesundheit und Sport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56176" y="234888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Christian </a:t>
            </a:r>
            <a:r>
              <a:rPr lang="de-DE" sz="1200" b="1" dirty="0" err="1" smtClean="0"/>
              <a:t>Zierau</a:t>
            </a:r>
            <a:endParaRPr lang="de-DE" sz="1200" b="1" dirty="0" smtClean="0"/>
          </a:p>
          <a:p>
            <a:endParaRPr lang="de-DE" sz="1200" dirty="0"/>
          </a:p>
          <a:p>
            <a:r>
              <a:rPr lang="de-DE" sz="1200" dirty="0" smtClean="0"/>
              <a:t>Stadtrat für Finanzen, Personal, Ordnung und Feuerwehr</a:t>
            </a:r>
            <a:endParaRPr lang="de-DE" sz="1200" dirty="0"/>
          </a:p>
        </p:txBody>
      </p:sp>
      <p:sp>
        <p:nvSpPr>
          <p:cNvPr id="13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</p:spPr>
        <p:txBody>
          <a:bodyPr/>
          <a:lstStyle/>
          <a:p>
            <a:r>
              <a:rPr lang="de-DE" dirty="0" smtClean="0"/>
              <a:t>Kommunalpolitik in Kiel | Stefanie Skuppin | 07.02.2019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9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vorlage_LH_Ki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91970"/>
      </a:accent1>
      <a:accent2>
        <a:srgbClr val="B2B2B2"/>
      </a:accent2>
      <a:accent3>
        <a:srgbClr val="FFFFFF"/>
      </a:accent3>
      <a:accent4>
        <a:srgbClr val="000000"/>
      </a:accent4>
      <a:accent5>
        <a:srgbClr val="ABABBB"/>
      </a:accent5>
      <a:accent6>
        <a:srgbClr val="A1A1A1"/>
      </a:accent6>
      <a:hlink>
        <a:srgbClr val="CC0000"/>
      </a:hlink>
      <a:folHlink>
        <a:srgbClr val="000099"/>
      </a:folHlink>
    </a:clrScheme>
    <a:fontScheme name="pp_vorlage_LH_Ki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vorlage_LH_Ki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LH_Ki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Bildschirmpräsentation (4:3)</PresentationFormat>
  <Paragraphs>164</Paragraphs>
  <Slides>22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pp_vorlage_LH_Kiel</vt:lpstr>
      <vt:lpstr>Wer? Wie? Was? Kommunalpolitik in Kiel 7. Februar 2019 im Atelierhaus</vt:lpstr>
      <vt:lpstr>Selbstverwaltungsaufgaben</vt:lpstr>
      <vt:lpstr>Aufgaben zur Erfüllung nach Weisung</vt:lpstr>
      <vt:lpstr>Ratsversammlung - Zusammensetzung</vt:lpstr>
      <vt:lpstr>Ratsversammlung - Aufgaben</vt:lpstr>
      <vt:lpstr>Stadtpräsident</vt:lpstr>
      <vt:lpstr>Rechte für Einwohner/innen und Bürger/innen</vt:lpstr>
      <vt:lpstr>Oberbürgermeister</vt:lpstr>
      <vt:lpstr>Stadträtinnen und Stadträte</vt:lpstr>
      <vt:lpstr>Bringen Sie sich aktiv ein…</vt:lpstr>
      <vt:lpstr>Vielen Dank für Ihre Aufmerksamkeit</vt:lpstr>
      <vt:lpstr>Wer? Wie? Was? Kommunalpolitik in Kiel 7. Februar 2019 im Atelierhaus</vt:lpstr>
      <vt:lpstr>Informieren Sie sich…</vt:lpstr>
      <vt:lpstr>Informieren Sie sich…</vt:lpstr>
      <vt:lpstr>Machen Sie mit…</vt:lpstr>
      <vt:lpstr>Werden Sie aktiv…</vt:lpstr>
      <vt:lpstr>Werden Sie aktiv…</vt:lpstr>
      <vt:lpstr>Werden Sie aktiv…</vt:lpstr>
      <vt:lpstr>Werden Sie aktiv…</vt:lpstr>
      <vt:lpstr>Werden Sie aktiv…</vt:lpstr>
      <vt:lpstr>Werden Sie aktiv…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 der Stadt Kiel</dc:title>
  <dc:creator>Marco Naumann</dc:creator>
  <cp:lastModifiedBy>Skuppin</cp:lastModifiedBy>
  <cp:revision>182</cp:revision>
  <cp:lastPrinted>2018-11-03T09:08:13Z</cp:lastPrinted>
  <dcterms:created xsi:type="dcterms:W3CDTF">2007-09-17T13:08:51Z</dcterms:created>
  <dcterms:modified xsi:type="dcterms:W3CDTF">2019-02-06T14:32:13Z</dcterms:modified>
</cp:coreProperties>
</file>